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66" r:id="rId5"/>
    <p:sldId id="259" r:id="rId6"/>
    <p:sldId id="260" r:id="rId7"/>
    <p:sldId id="261" r:id="rId8"/>
    <p:sldId id="263" r:id="rId9"/>
    <p:sldId id="262" r:id="rId10"/>
    <p:sldId id="268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5FDAC-41A6-4FDC-B27C-8971CECF75E3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77ED-7BD4-4D32-BAC8-4B3706E869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57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377ED-7BD4-4D32-BAC8-4B3706E8697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6EAA4B-14B9-4AC6-949C-04F81CE69AD9}" type="datetimeFigureOut">
              <a:rPr lang="fr-FR" smtClean="0"/>
              <a:pPr/>
              <a:t>18/06/2018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1E6BEE-6E34-45F5-8BAB-14B470E7D1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-philosophie.com/phedre-platon" TargetMode="External"/><Relationship Id="rId2" Type="http://schemas.openxmlformats.org/officeDocument/2006/relationships/hyperlink" Target="http://la-philosophie.com/resume-du-banquet-de-plat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 b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17511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96336" y="6237312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@G-rem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amours cachés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- Aller contre les codes de la société </a:t>
            </a:r>
          </a:p>
          <a:p>
            <a:r>
              <a:rPr lang="fr-FR" dirty="0" smtClean="0"/>
              <a:t>- Fantasmes </a:t>
            </a:r>
          </a:p>
          <a:p>
            <a:r>
              <a:rPr lang="fr-FR" dirty="0" smtClean="0"/>
              <a:t>- Double vie</a:t>
            </a:r>
          </a:p>
          <a:p>
            <a:r>
              <a:rPr lang="fr-FR" dirty="0" smtClean="0"/>
              <a:t>- Relations a sens unique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Ã©sultat de recherche d'images pour &quot;AMOUR ET TROMPERI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</p:spPr>
      </p:pic>
      <p:pic>
        <p:nvPicPr>
          <p:cNvPr id="19460" name="Picture 4" descr="RÃ©sultat de recherche d'images pour &quot;AMOUR CACHÃ© chez les grecs antiqu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  <p:pic>
        <p:nvPicPr>
          <p:cNvPr id="19462" name="Picture 6" descr="RÃ©sultat de recherche d'images pour &quot;AMOUR CACHÃ© chez les grecs antiques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</p:spPr>
      </p:pic>
      <p:pic>
        <p:nvPicPr>
          <p:cNvPr id="19464" name="Picture 8" descr="RÃ©sultat de recherche d'images pour &quot;amour incontrolable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Réalisteur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Edwin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Nassar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Producteur:</a:t>
            </a:r>
          </a:p>
          <a:p>
            <a:pPr algn="ctr">
              <a:buNone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Nassar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Edwin</a:t>
            </a:r>
          </a:p>
          <a:p>
            <a:pPr algn="ctr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Directeur:</a:t>
            </a:r>
          </a:p>
          <a:p>
            <a:pPr algn="ctr">
              <a:buNone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E.Nassar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à toute l’équipe d’avoir servi à nos côtés tout au long de ce projet. Nous remercions en particulier Jordan et Clément.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Définitions </a:t>
            </a:r>
            <a:r>
              <a:rPr lang="fr-FR" dirty="0"/>
              <a:t>extraite du Larousse 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lvl="0" indent="0">
              <a:buNone/>
            </a:pPr>
            <a:endParaRPr lang="fr-FR" dirty="0" smtClean="0"/>
          </a:p>
          <a:p>
            <a:pPr marL="651510" lvl="0" indent="-514350">
              <a:buFont typeface="+mj-lt"/>
              <a:buAutoNum type="arabicPeriod"/>
            </a:pPr>
            <a:r>
              <a:rPr lang="fr-FR" dirty="0" smtClean="0"/>
              <a:t>Inclination </a:t>
            </a:r>
            <a:r>
              <a:rPr lang="fr-FR" dirty="0"/>
              <a:t>d'une personne pour une autre, de caractère passionnel et/ou sexuel : </a:t>
            </a:r>
            <a:r>
              <a:rPr lang="fr-FR" i="1" dirty="0"/>
              <a:t>Déclaration </a:t>
            </a:r>
            <a:r>
              <a:rPr lang="fr-FR" i="1" dirty="0" smtClean="0"/>
              <a:t>d'amour</a:t>
            </a:r>
            <a:endParaRPr lang="fr-FR" dirty="0"/>
          </a:p>
          <a:p>
            <a:pPr marL="651510" lvl="0" indent="-514350">
              <a:buFont typeface="+mj-lt"/>
              <a:buAutoNum type="arabicPeriod"/>
            </a:pPr>
            <a:endParaRPr lang="fr-FR" dirty="0" smtClean="0"/>
          </a:p>
          <a:p>
            <a:pPr marL="651510" lvl="0" indent="-514350">
              <a:buFont typeface="+mj-lt"/>
              <a:buAutoNum type="arabicPeriod"/>
            </a:pPr>
            <a:r>
              <a:rPr lang="fr-FR" dirty="0" smtClean="0"/>
              <a:t>Intérêt </a:t>
            </a:r>
            <a:r>
              <a:rPr lang="fr-FR" dirty="0"/>
              <a:t>manifesté par quelqu'un pour une catégorie de choses, pour telle source de plaisir ou de satisfaction : </a:t>
            </a:r>
            <a:r>
              <a:rPr lang="fr-FR" i="1" dirty="0"/>
              <a:t>Amour des objets d'art. Son amour du jeu le </a:t>
            </a:r>
            <a:r>
              <a:rPr lang="fr-FR" i="1" dirty="0" smtClean="0"/>
              <a:t>perdra</a:t>
            </a:r>
            <a:endParaRPr lang="fr-FR" dirty="0"/>
          </a:p>
          <a:p>
            <a:pPr marL="651510" lvl="0" indent="-514350">
              <a:buFont typeface="+mj-lt"/>
              <a:buAutoNum type="arabicPeriod"/>
            </a:pPr>
            <a:endParaRPr lang="fr-FR" dirty="0"/>
          </a:p>
          <a:p>
            <a:pPr marL="651510" lvl="0" indent="-514350">
              <a:buFont typeface="+mj-lt"/>
              <a:buAutoNum type="arabicPeriod"/>
            </a:pPr>
            <a:r>
              <a:rPr lang="fr-FR" dirty="0" smtClean="0"/>
              <a:t>Représentation </a:t>
            </a:r>
            <a:r>
              <a:rPr lang="fr-FR" dirty="0"/>
              <a:t>symbolique des désirs de </a:t>
            </a:r>
            <a:r>
              <a:rPr lang="fr-FR" dirty="0" smtClean="0"/>
              <a:t>l'amour </a:t>
            </a:r>
            <a:r>
              <a:rPr lang="fr-FR" dirty="0"/>
              <a:t>par un très jeune enfant ou un petit cupidon.</a:t>
            </a:r>
          </a:p>
          <a:p>
            <a:pPr marL="13716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extraite de La-philosophie 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651510" lvl="0" indent="-514350">
              <a:buFont typeface="+mj-lt"/>
              <a:buAutoNum type="arabicPeriod"/>
            </a:pPr>
            <a:r>
              <a:rPr lang="fr-FR" dirty="0" smtClean="0"/>
              <a:t>Inclination </a:t>
            </a:r>
            <a:r>
              <a:rPr lang="fr-FR" dirty="0"/>
              <a:t>vers une personne ou même un objet considéré comme bon. </a:t>
            </a:r>
            <a:r>
              <a:rPr lang="fr-FR" dirty="0" smtClean="0"/>
              <a:t>Sur </a:t>
            </a:r>
            <a:r>
              <a:rPr lang="fr-FR" dirty="0"/>
              <a:t>le plan morale : tendance opposée à l’égoïsme.</a:t>
            </a:r>
          </a:p>
        </p:txBody>
      </p:sp>
    </p:spTree>
    <p:extLst>
      <p:ext uri="{BB962C8B-B14F-4D97-AF65-F5344CB8AC3E}">
        <p14:creationId xmlns:p14="http://schemas.microsoft.com/office/powerpoint/2010/main" xmlns="" val="60803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Questions à propos de l’amour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Sur </a:t>
            </a:r>
            <a:r>
              <a:rPr lang="fr-FR" dirty="0"/>
              <a:t>le plan relationnel : </a:t>
            </a:r>
            <a:r>
              <a:rPr lang="fr-FR" dirty="0" smtClean="0"/>
              <a:t>L’amour, rend un destin </a:t>
            </a:r>
            <a:r>
              <a:rPr lang="fr-FR" dirty="0"/>
              <a:t>commun entre deux personnes ?</a:t>
            </a:r>
          </a:p>
          <a:p>
            <a:endParaRPr lang="fr-FR" dirty="0" smtClean="0"/>
          </a:p>
          <a:p>
            <a:r>
              <a:rPr lang="fr-FR" dirty="0" smtClean="0"/>
              <a:t> L’amour </a:t>
            </a:r>
            <a:r>
              <a:rPr lang="fr-FR" dirty="0"/>
              <a:t>fait naître de la </a:t>
            </a:r>
            <a:r>
              <a:rPr lang="fr-FR" dirty="0" smtClean="0"/>
              <a:t>joie, de </a:t>
            </a:r>
            <a:r>
              <a:rPr lang="fr-FR" dirty="0"/>
              <a:t>la </a:t>
            </a:r>
            <a:r>
              <a:rPr lang="fr-FR" dirty="0" smtClean="0"/>
              <a:t>souffrance ou les deux</a:t>
            </a:r>
            <a:r>
              <a:rPr lang="fr-FR" dirty="0"/>
              <a:t> 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r>
              <a:rPr lang="fr-FR" dirty="0" smtClean="0"/>
              <a:t> L’amour</a:t>
            </a:r>
            <a:r>
              <a:rPr lang="fr-FR" dirty="0"/>
              <a:t>, un sentiment de dévotion envers une entité idéalisée 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9623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fr-FR" sz="6700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Two" pitchFamily="2" charset="0"/>
              </a:rPr>
              <a:t>Quelques Citations :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Two" pitchFamily="2" charset="0"/>
              </a:rPr>
              <a:t/>
            </a:r>
            <a:b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STIXTwo" pitchFamily="2" charset="0"/>
              </a:rPr>
            </a:b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STIXTwo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endParaRPr lang="fr-FR" sz="1800" dirty="0"/>
          </a:p>
          <a:p>
            <a:pPr lvl="0"/>
            <a:r>
              <a:rPr lang="fr-FR" sz="2000" dirty="0"/>
              <a:t>Alain,</a:t>
            </a:r>
            <a:r>
              <a:rPr lang="fr-FR" sz="2000" u="sng" dirty="0"/>
              <a:t> </a:t>
            </a:r>
            <a:r>
              <a:rPr lang="fr-FR" sz="2000" i="1" u="sng" dirty="0"/>
              <a:t>Éléments de philosophie</a:t>
            </a:r>
            <a:r>
              <a:rPr lang="fr-FR" sz="2000" dirty="0"/>
              <a:t> : « Aimer, c'est trouver sa richesse hors de soi. »</a:t>
            </a:r>
          </a:p>
          <a:p>
            <a:pPr marL="137160" indent="0">
              <a:buNone/>
            </a:pPr>
            <a:r>
              <a:rPr lang="fr-FR" sz="1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L’amour peut faire référence à la notion de dépassement de soi, en allant au-delà de nous-même pour se </a:t>
            </a:r>
            <a:r>
              <a:rPr lang="fr-FR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découvrir réellement, notion similaire à l’aventure.</a:t>
            </a:r>
          </a:p>
          <a:p>
            <a:pPr marL="137160" indent="0">
              <a:buNone/>
            </a:pPr>
            <a:endParaRPr lang="fr-FR" sz="1800" dirty="0" smtClean="0"/>
          </a:p>
          <a:p>
            <a:pPr lvl="0"/>
            <a:r>
              <a:rPr lang="fr-FR" sz="2000" dirty="0" smtClean="0"/>
              <a:t>Charles </a:t>
            </a:r>
            <a:r>
              <a:rPr lang="fr-FR" sz="2000" dirty="0"/>
              <a:t>Baudelaire : « Ce qu'il y a d’ennuyeux dans l'amour, c'est que c'est un crime où l'on ne peut pas se passer d'un complice. »</a:t>
            </a:r>
          </a:p>
          <a:p>
            <a:pPr marL="137160" indent="0">
              <a:buFont typeface="Wingdings 2"/>
              <a:buNone/>
            </a:pPr>
            <a:r>
              <a:rPr lang="fr-FR" sz="1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L’amour est un sentiment qui ne peut se vivre qu’à plusieurs, dû à son dévouement pour </a:t>
            </a:r>
            <a:r>
              <a:rPr lang="fr-FR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autrui et sa réciprocité entre les individus.</a:t>
            </a:r>
            <a:endParaRPr lang="fr-FR" sz="1800" b="1" dirty="0" smtClean="0"/>
          </a:p>
          <a:p>
            <a:pPr lvl="0"/>
            <a:endParaRPr lang="fr-FR" sz="1800" dirty="0" smtClean="0"/>
          </a:p>
          <a:p>
            <a:pPr lvl="0"/>
            <a:r>
              <a:rPr lang="fr-FR" sz="2000" dirty="0" smtClean="0"/>
              <a:t>Saint-Augustin</a:t>
            </a:r>
            <a:r>
              <a:rPr lang="fr-FR" sz="2000" dirty="0"/>
              <a:t> : « La mesure de l'amour, c'est d'aimer sans mesure. </a:t>
            </a:r>
            <a:r>
              <a:rPr lang="fr-FR" sz="2000" dirty="0" smtClean="0"/>
              <a:t>»</a:t>
            </a:r>
          </a:p>
          <a:p>
            <a:pPr marL="137160" lvl="0" indent="0">
              <a:buNone/>
            </a:pPr>
            <a:r>
              <a:rPr lang="fr-FR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 </a:t>
            </a:r>
            <a:r>
              <a:rPr lang="fr-FR" sz="1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sentiment sans limite qui ne peut se quantifier. On ne peut jamais « assez aimer », nous sommes toujours dans une surenchère d’émotions</a:t>
            </a:r>
            <a:r>
              <a:rPr lang="fr-FR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fr-FR" sz="1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LE DESIR</a:t>
            </a:r>
            <a:endParaRPr lang="fr-F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b="1" i="1" u="sng" dirty="0"/>
              <a:t>L'amour est un sentiment à caractère passionnel, fondé sur l'instinct SEXUEL !!!!!!!!!!</a:t>
            </a:r>
            <a:endParaRPr lang="fr-FR" dirty="0"/>
          </a:p>
          <a:p>
            <a:endParaRPr lang="fr-FR" dirty="0"/>
          </a:p>
          <a:p>
            <a:r>
              <a:rPr lang="fr-FR" dirty="0"/>
              <a:t> Dictionnaire : l'amour est une émotion, le trouble le plus fort, le plus</a:t>
            </a:r>
            <a:r>
              <a:rPr lang="fr-FR" b="1" u="sng" dirty="0"/>
              <a:t> incontrôlable</a:t>
            </a:r>
            <a:r>
              <a:rPr lang="fr-FR" dirty="0"/>
              <a:t> .</a:t>
            </a:r>
          </a:p>
          <a:p>
            <a:endParaRPr lang="fr-FR" dirty="0"/>
          </a:p>
          <a:p>
            <a:r>
              <a:rPr lang="fr-FR" dirty="0"/>
              <a:t>Philosophie : les philosophes ne proposent plus de définitions. On parle maintenant d'enquête, l'enquête qui permet de s'interroger sur la valeur de l'amour et de distinguer les différentes sortes d'amour.</a:t>
            </a:r>
          </a:p>
          <a:p>
            <a:endParaRPr lang="fr-FR" dirty="0"/>
          </a:p>
        </p:txBody>
      </p:sp>
      <p:pic>
        <p:nvPicPr>
          <p:cNvPr id="16386" name="Picture 2" descr="RÃ©sultat de recherche d'images pour &quot;vieux philosoph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286" y="4365104"/>
            <a:ext cx="2728714" cy="227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CHEZ PLATON</a:t>
            </a:r>
            <a:endParaRPr lang="fr-F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980927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Banquet, un dialogue sur l’amour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l’œuvre philosophique de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Platon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 est question de l’amour dans le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Résumé du Banquet de Platon"/>
              </a:rPr>
              <a:t>Banquet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et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Phèdre de Platon"/>
              </a:rPr>
              <a:t>Phèdre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Ce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ce justifie par le fait qu’Eros semble avoir été délaissé, contrairement aux autres Dieux, des éloges faites par les poètes.</a:t>
            </a:r>
          </a:p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 </a:t>
            </a:r>
            <a:r>
              <a:rPr lang="fr-F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met en effet en scène plusieurs personnages censés donner chacun leur tour leur vision de l’amour, sur sa nature et sa définition. Eros,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agape (les trois mots grecs pour dire “amour) seront les sujets principaux de ce dialogue platonicien.</a:t>
            </a:r>
          </a:p>
          <a:p>
            <a:endParaRPr lang="fr-FR" dirty="0"/>
          </a:p>
        </p:txBody>
      </p:sp>
      <p:pic>
        <p:nvPicPr>
          <p:cNvPr id="18434" name="Picture 2" descr="banquet_pla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481736"/>
            <a:ext cx="432048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/>
          <p:cNvPicPr/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fr-FR" b="1" i="1" dirty="0">
                <a:solidFill>
                  <a:srgbClr val="C00000"/>
                </a:solidFill>
              </a:rPr>
              <a:t>Définitions particulières sur l’amour </a:t>
            </a:r>
            <a:r>
              <a:rPr lang="fr-FR" dirty="0"/>
              <a:t>: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– </a:t>
            </a:r>
            <a:r>
              <a:rPr lang="fr-FR" b="1" dirty="0"/>
              <a:t>Platon : </a:t>
            </a:r>
            <a:r>
              <a:rPr lang="fr-FR" dirty="0"/>
              <a:t>“Toute aspiration en général vers les choses bonnes et vers le bonheur, voilà l’Amour”</a:t>
            </a:r>
          </a:p>
          <a:p>
            <a:r>
              <a:rPr lang="fr-FR" dirty="0"/>
              <a:t>–</a:t>
            </a:r>
            <a:r>
              <a:rPr lang="fr-FR" b="1" dirty="0"/>
              <a:t>Tolstoï</a:t>
            </a:r>
            <a:r>
              <a:rPr lang="fr-FR" dirty="0"/>
              <a:t>: “L’amour a toujours pour base le renoncement au bien individuel”</a:t>
            </a:r>
          </a:p>
          <a:p>
            <a:r>
              <a:rPr lang="fr-FR" dirty="0"/>
              <a:t>–</a:t>
            </a:r>
            <a:r>
              <a:rPr lang="fr-FR" b="1" dirty="0"/>
              <a:t>Descartes</a:t>
            </a:r>
            <a:r>
              <a:rPr lang="fr-FR" dirty="0"/>
              <a:t>: “Lamour est une passion qui peut naître en nous sans que nous apercevions en aucune manière si l’objet qui en est la cause est bon ou mauvais”</a:t>
            </a:r>
          </a:p>
          <a:p>
            <a:r>
              <a:rPr lang="fr-FR" dirty="0"/>
              <a:t>–</a:t>
            </a:r>
            <a:r>
              <a:rPr lang="fr-FR" b="1" dirty="0"/>
              <a:t>Schopenhauer</a:t>
            </a:r>
            <a:r>
              <a:rPr lang="fr-FR" dirty="0"/>
              <a:t>: “L’amour est un piège tendu à l’individu pour perpétuer l’espèce</a:t>
            </a:r>
            <a:r>
              <a:rPr lang="fr-FR" dirty="0" smtClean="0"/>
              <a:t>”</a:t>
            </a:r>
            <a:endParaRPr lang="fr-FR" dirty="0"/>
          </a:p>
          <a:p>
            <a:r>
              <a:rPr lang="fr-FR" dirty="0"/>
              <a:t>– </a:t>
            </a:r>
            <a:r>
              <a:rPr lang="fr-FR" b="1" dirty="0"/>
              <a:t>Platon:</a:t>
            </a:r>
            <a:r>
              <a:rPr lang="fr-FR" dirty="0"/>
              <a:t> “Existe-t-il plaisir plus grand ou plus vif que l’amour physique ? Non, pas plus qu’il n’existe plaisir plus déraisonnable”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255</Words>
  <Application>Microsoft Office PowerPoint</Application>
  <PresentationFormat>Affichage à l'écran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Diapositive 1</vt:lpstr>
      <vt:lpstr>Définitions extraite du Larousse :</vt:lpstr>
      <vt:lpstr>Définition extraite de La-philosophie : </vt:lpstr>
      <vt:lpstr>Questions à propos de l’amour</vt:lpstr>
      <vt:lpstr>Quelques Citations : </vt:lpstr>
      <vt:lpstr>LE DESIR</vt:lpstr>
      <vt:lpstr>CHEZ PLATON</vt:lpstr>
      <vt:lpstr>Diapositive 8</vt:lpstr>
      <vt:lpstr>Diapositive 9</vt:lpstr>
      <vt:lpstr>Les amours cachés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L’AMOUR</dc:title>
  <dc:creator>e.nassar</dc:creator>
  <cp:lastModifiedBy>Caro</cp:lastModifiedBy>
  <cp:revision>14</cp:revision>
  <dcterms:created xsi:type="dcterms:W3CDTF">2018-05-15T10:36:06Z</dcterms:created>
  <dcterms:modified xsi:type="dcterms:W3CDTF">2018-06-18T10:18:20Z</dcterms:modified>
</cp:coreProperties>
</file>